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6051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764268"/>
            <a:ext cx="7415927" cy="16459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480"/>
              </a:lnSpc>
              <a:buNone/>
            </a:pPr>
            <a:r>
              <a:rPr lang="en-US" sz="5184" b="1" dirty="0">
                <a:solidFill>
                  <a:srgbClr val="FFB393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Governance: Definition and Importance</a:t>
            </a:r>
            <a:endParaRPr lang="en-US" sz="5184" dirty="0"/>
          </a:p>
        </p:txBody>
      </p:sp>
      <p:sp>
        <p:nvSpPr>
          <p:cNvPr id="6" name="Text 3"/>
          <p:cNvSpPr/>
          <p:nvPr/>
        </p:nvSpPr>
        <p:spPr>
          <a:xfrm>
            <a:off x="864037" y="3780473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Governance refers to the structures, processes, and institutions through which a society or organization makes decisions, exercises power, and manages its affairs. Effective governance is essential for the development, stability, and prosperity of any society.</a:t>
            </a:r>
            <a:endParaRPr lang="en-US" sz="1944" dirty="0"/>
          </a:p>
        </p:txBody>
      </p:sp>
      <p:sp>
        <p:nvSpPr>
          <p:cNvPr id="7" name="Shape 4"/>
          <p:cNvSpPr/>
          <p:nvPr/>
        </p:nvSpPr>
        <p:spPr>
          <a:xfrm>
            <a:off x="864037" y="605182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382316" y="6033373"/>
            <a:ext cx="3549015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endParaRPr lang="en-US" sz="2430" dirty="0"/>
          </a:p>
        </p:txBody>
      </p:sp>
      <p:pic>
        <p:nvPicPr>
          <p:cNvPr id="10" name="Image 2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2361962"/>
            <a:ext cx="12684800" cy="8229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480"/>
              </a:lnSpc>
              <a:buNone/>
            </a:pPr>
            <a:r>
              <a:rPr lang="en-US" sz="5184" b="1" dirty="0">
                <a:solidFill>
                  <a:srgbClr val="FFB393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Structures and Processes of Governance</a:t>
            </a:r>
            <a:endParaRPr lang="en-US" sz="5184" dirty="0"/>
          </a:p>
        </p:txBody>
      </p:sp>
      <p:sp>
        <p:nvSpPr>
          <p:cNvPr id="5" name="Text 3"/>
          <p:cNvSpPr/>
          <p:nvPr/>
        </p:nvSpPr>
        <p:spPr>
          <a:xfrm>
            <a:off x="864037" y="3802023"/>
            <a:ext cx="3291840" cy="4114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592" b="1" dirty="0">
                <a:solidFill>
                  <a:srgbClr val="FFB393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Legislative</a:t>
            </a:r>
            <a:endParaRPr lang="en-US" sz="2592" dirty="0"/>
          </a:p>
        </p:txBody>
      </p:sp>
      <p:sp>
        <p:nvSpPr>
          <p:cNvPr id="6" name="Text 4"/>
          <p:cNvSpPr/>
          <p:nvPr/>
        </p:nvSpPr>
        <p:spPr>
          <a:xfrm>
            <a:off x="864037" y="4460319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branch of government responsible for making laws and policies.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802023"/>
            <a:ext cx="3291840" cy="4114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592" b="1" dirty="0">
                <a:solidFill>
                  <a:srgbClr val="FFB393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Executive</a:t>
            </a:r>
            <a:endParaRPr lang="en-US" sz="2592" dirty="0"/>
          </a:p>
        </p:txBody>
      </p:sp>
      <p:sp>
        <p:nvSpPr>
          <p:cNvPr id="8" name="Text 6"/>
          <p:cNvSpPr/>
          <p:nvPr/>
        </p:nvSpPr>
        <p:spPr>
          <a:xfrm>
            <a:off x="5372695" y="4460319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branch that implements and enforces the laws and policies.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802023"/>
            <a:ext cx="3291840" cy="4114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592" b="1" dirty="0">
                <a:solidFill>
                  <a:srgbClr val="FFB393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Judicial</a:t>
            </a:r>
            <a:endParaRPr lang="en-US" sz="2592" dirty="0"/>
          </a:p>
        </p:txBody>
      </p:sp>
      <p:sp>
        <p:nvSpPr>
          <p:cNvPr id="10" name="Text 8"/>
          <p:cNvSpPr/>
          <p:nvPr/>
        </p:nvSpPr>
        <p:spPr>
          <a:xfrm>
            <a:off x="9881354" y="4460319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branch that interprets the laws and resolves disputes.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69369" y="1150382"/>
            <a:ext cx="7503438" cy="6375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20"/>
              </a:lnSpc>
              <a:buNone/>
            </a:pPr>
            <a:r>
              <a:rPr lang="en-US" sz="4016" b="1" dirty="0">
                <a:solidFill>
                  <a:srgbClr val="FFB393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Principles of Good Governance</a:t>
            </a:r>
            <a:endParaRPr lang="en-US" sz="4016" dirty="0"/>
          </a:p>
        </p:txBody>
      </p:sp>
      <p:sp>
        <p:nvSpPr>
          <p:cNvPr id="6" name="Shape 3"/>
          <p:cNvSpPr/>
          <p:nvPr/>
        </p:nvSpPr>
        <p:spPr>
          <a:xfrm>
            <a:off x="669369" y="2289929"/>
            <a:ext cx="430292" cy="430292"/>
          </a:xfrm>
          <a:prstGeom prst="roundRect">
            <a:avLst>
              <a:gd name="adj" fmla="val 6668"/>
            </a:avLst>
          </a:prstGeom>
          <a:solidFill>
            <a:srgbClr val="4D1529"/>
          </a:solidFill>
          <a:ln/>
        </p:spPr>
      </p:sp>
      <p:sp>
        <p:nvSpPr>
          <p:cNvPr id="7" name="Text 4"/>
          <p:cNvSpPr/>
          <p:nvPr/>
        </p:nvSpPr>
        <p:spPr>
          <a:xfrm>
            <a:off x="807958" y="2352080"/>
            <a:ext cx="153114" cy="3059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10"/>
              </a:lnSpc>
              <a:buNone/>
            </a:pPr>
            <a:r>
              <a:rPr lang="en-US" sz="2410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1</a:t>
            </a:r>
            <a:endParaRPr lang="en-US" sz="2410" dirty="0"/>
          </a:p>
        </p:txBody>
      </p:sp>
      <p:sp>
        <p:nvSpPr>
          <p:cNvPr id="8" name="Text 5"/>
          <p:cNvSpPr/>
          <p:nvPr/>
        </p:nvSpPr>
        <p:spPr>
          <a:xfrm>
            <a:off x="1290876" y="2289929"/>
            <a:ext cx="2550319" cy="318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0"/>
              </a:lnSpc>
              <a:buNone/>
            </a:pPr>
            <a:r>
              <a:rPr lang="en-US" sz="2008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Transparency</a:t>
            </a:r>
            <a:endParaRPr lang="en-US" sz="2008" dirty="0"/>
          </a:p>
        </p:txBody>
      </p:sp>
      <p:sp>
        <p:nvSpPr>
          <p:cNvPr id="9" name="Text 6"/>
          <p:cNvSpPr/>
          <p:nvPr/>
        </p:nvSpPr>
        <p:spPr>
          <a:xfrm>
            <a:off x="1290876" y="2723317"/>
            <a:ext cx="7183755" cy="6122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10"/>
              </a:lnSpc>
              <a:buNone/>
            </a:pPr>
            <a:r>
              <a:rPr lang="en-US" sz="1506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Decision-making processes and information are openly accessible to the public.</a:t>
            </a:r>
            <a:endParaRPr lang="en-US" sz="1506" dirty="0"/>
          </a:p>
        </p:txBody>
      </p:sp>
      <p:sp>
        <p:nvSpPr>
          <p:cNvPr id="10" name="Shape 7"/>
          <p:cNvSpPr/>
          <p:nvPr/>
        </p:nvSpPr>
        <p:spPr>
          <a:xfrm>
            <a:off x="669369" y="3741896"/>
            <a:ext cx="430292" cy="430292"/>
          </a:xfrm>
          <a:prstGeom prst="roundRect">
            <a:avLst>
              <a:gd name="adj" fmla="val 6668"/>
            </a:avLst>
          </a:prstGeom>
          <a:solidFill>
            <a:srgbClr val="4D1529"/>
          </a:solidFill>
          <a:ln/>
        </p:spPr>
      </p:sp>
      <p:sp>
        <p:nvSpPr>
          <p:cNvPr id="11" name="Text 8"/>
          <p:cNvSpPr/>
          <p:nvPr/>
        </p:nvSpPr>
        <p:spPr>
          <a:xfrm>
            <a:off x="797243" y="3804047"/>
            <a:ext cx="174427" cy="3059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10"/>
              </a:lnSpc>
              <a:buNone/>
            </a:pPr>
            <a:r>
              <a:rPr lang="en-US" sz="2410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2</a:t>
            </a:r>
            <a:endParaRPr lang="en-US" sz="2410" dirty="0"/>
          </a:p>
        </p:txBody>
      </p:sp>
      <p:sp>
        <p:nvSpPr>
          <p:cNvPr id="12" name="Text 9"/>
          <p:cNvSpPr/>
          <p:nvPr/>
        </p:nvSpPr>
        <p:spPr>
          <a:xfrm>
            <a:off x="1290876" y="3741896"/>
            <a:ext cx="2550319" cy="318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0"/>
              </a:lnSpc>
              <a:buNone/>
            </a:pPr>
            <a:r>
              <a:rPr lang="en-US" sz="2008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Accountability</a:t>
            </a:r>
            <a:endParaRPr lang="en-US" sz="2008" dirty="0"/>
          </a:p>
        </p:txBody>
      </p:sp>
      <p:sp>
        <p:nvSpPr>
          <p:cNvPr id="13" name="Text 10"/>
          <p:cNvSpPr/>
          <p:nvPr/>
        </p:nvSpPr>
        <p:spPr>
          <a:xfrm>
            <a:off x="1290876" y="4175284"/>
            <a:ext cx="7183755" cy="6122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10"/>
              </a:lnSpc>
              <a:buNone/>
            </a:pPr>
            <a:r>
              <a:rPr lang="en-US" sz="1506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Governments and institutions are responsible for their actions and decisions.</a:t>
            </a:r>
            <a:endParaRPr lang="en-US" sz="1506" dirty="0"/>
          </a:p>
        </p:txBody>
      </p:sp>
      <p:sp>
        <p:nvSpPr>
          <p:cNvPr id="14" name="Shape 11"/>
          <p:cNvSpPr/>
          <p:nvPr/>
        </p:nvSpPr>
        <p:spPr>
          <a:xfrm>
            <a:off x="669369" y="5193863"/>
            <a:ext cx="430292" cy="430292"/>
          </a:xfrm>
          <a:prstGeom prst="roundRect">
            <a:avLst>
              <a:gd name="adj" fmla="val 6668"/>
            </a:avLst>
          </a:prstGeom>
          <a:solidFill>
            <a:srgbClr val="4D1529"/>
          </a:solidFill>
          <a:ln/>
        </p:spPr>
      </p:sp>
      <p:sp>
        <p:nvSpPr>
          <p:cNvPr id="15" name="Text 12"/>
          <p:cNvSpPr/>
          <p:nvPr/>
        </p:nvSpPr>
        <p:spPr>
          <a:xfrm>
            <a:off x="791170" y="5256014"/>
            <a:ext cx="186690" cy="3059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10"/>
              </a:lnSpc>
              <a:buNone/>
            </a:pPr>
            <a:r>
              <a:rPr lang="en-US" sz="2410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3</a:t>
            </a:r>
            <a:endParaRPr lang="en-US" sz="2410" dirty="0"/>
          </a:p>
        </p:txBody>
      </p:sp>
      <p:sp>
        <p:nvSpPr>
          <p:cNvPr id="16" name="Text 13"/>
          <p:cNvSpPr/>
          <p:nvPr/>
        </p:nvSpPr>
        <p:spPr>
          <a:xfrm>
            <a:off x="1290876" y="5193863"/>
            <a:ext cx="2550319" cy="318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0"/>
              </a:lnSpc>
              <a:buNone/>
            </a:pPr>
            <a:r>
              <a:rPr lang="en-US" sz="2008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Rule of Law</a:t>
            </a:r>
            <a:endParaRPr lang="en-US" sz="2008" dirty="0"/>
          </a:p>
        </p:txBody>
      </p:sp>
      <p:sp>
        <p:nvSpPr>
          <p:cNvPr id="17" name="Text 14"/>
          <p:cNvSpPr/>
          <p:nvPr/>
        </p:nvSpPr>
        <p:spPr>
          <a:xfrm>
            <a:off x="1290876" y="5627251"/>
            <a:ext cx="7183755" cy="3061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0"/>
              </a:lnSpc>
              <a:buNone/>
            </a:pPr>
            <a:r>
              <a:rPr lang="en-US" sz="1506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Laws are fairly and impartially enforced, and apply equally to all.</a:t>
            </a:r>
            <a:endParaRPr lang="en-US" sz="1506" dirty="0"/>
          </a:p>
        </p:txBody>
      </p:sp>
      <p:sp>
        <p:nvSpPr>
          <p:cNvPr id="18" name="Shape 15"/>
          <p:cNvSpPr/>
          <p:nvPr/>
        </p:nvSpPr>
        <p:spPr>
          <a:xfrm>
            <a:off x="669369" y="6339721"/>
            <a:ext cx="430292" cy="430292"/>
          </a:xfrm>
          <a:prstGeom prst="roundRect">
            <a:avLst>
              <a:gd name="adj" fmla="val 6668"/>
            </a:avLst>
          </a:prstGeom>
          <a:solidFill>
            <a:srgbClr val="4D1529"/>
          </a:solidFill>
          <a:ln/>
        </p:spPr>
      </p:sp>
      <p:sp>
        <p:nvSpPr>
          <p:cNvPr id="19" name="Text 16"/>
          <p:cNvSpPr/>
          <p:nvPr/>
        </p:nvSpPr>
        <p:spPr>
          <a:xfrm>
            <a:off x="788075" y="6401872"/>
            <a:ext cx="192881" cy="3059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10"/>
              </a:lnSpc>
              <a:buNone/>
            </a:pPr>
            <a:r>
              <a:rPr lang="en-US" sz="2410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4</a:t>
            </a:r>
            <a:endParaRPr lang="en-US" sz="2410" dirty="0"/>
          </a:p>
        </p:txBody>
      </p:sp>
      <p:sp>
        <p:nvSpPr>
          <p:cNvPr id="20" name="Text 17"/>
          <p:cNvSpPr/>
          <p:nvPr/>
        </p:nvSpPr>
        <p:spPr>
          <a:xfrm>
            <a:off x="1290876" y="6339721"/>
            <a:ext cx="2550319" cy="318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0"/>
              </a:lnSpc>
              <a:buNone/>
            </a:pPr>
            <a:r>
              <a:rPr lang="en-US" sz="2008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Inclusiveness</a:t>
            </a:r>
            <a:endParaRPr lang="en-US" sz="2008" dirty="0"/>
          </a:p>
        </p:txBody>
      </p:sp>
      <p:sp>
        <p:nvSpPr>
          <p:cNvPr id="21" name="Text 18"/>
          <p:cNvSpPr/>
          <p:nvPr/>
        </p:nvSpPr>
        <p:spPr>
          <a:xfrm>
            <a:off x="1290876" y="6773108"/>
            <a:ext cx="7183755" cy="3061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10"/>
              </a:lnSpc>
              <a:buNone/>
            </a:pPr>
            <a:r>
              <a:rPr lang="en-US" sz="1506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 citizens, regardless of background, have a voice in governance.</a:t>
            </a:r>
            <a:endParaRPr lang="en-US" sz="150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8768" y="1064895"/>
            <a:ext cx="6116479" cy="5893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41"/>
              </a:lnSpc>
              <a:buNone/>
            </a:pPr>
            <a:r>
              <a:rPr lang="en-US" sz="3713" b="1" dirty="0">
                <a:solidFill>
                  <a:srgbClr val="FFB393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Understanding Corruption</a:t>
            </a:r>
            <a:endParaRPr lang="en-US" sz="3713" dirty="0"/>
          </a:p>
        </p:txBody>
      </p:sp>
      <p:sp>
        <p:nvSpPr>
          <p:cNvPr id="6" name="Shape 3"/>
          <p:cNvSpPr/>
          <p:nvPr/>
        </p:nvSpPr>
        <p:spPr>
          <a:xfrm>
            <a:off x="618768" y="1919407"/>
            <a:ext cx="7906464" cy="1037273"/>
          </a:xfrm>
          <a:prstGeom prst="roundRect">
            <a:avLst>
              <a:gd name="adj" fmla="val 2557"/>
            </a:avLst>
          </a:prstGeom>
          <a:solidFill>
            <a:srgbClr val="4D1529"/>
          </a:solidFill>
          <a:ln/>
        </p:spPr>
      </p:sp>
      <p:sp>
        <p:nvSpPr>
          <p:cNvPr id="7" name="Text 4"/>
          <p:cNvSpPr/>
          <p:nvPr/>
        </p:nvSpPr>
        <p:spPr>
          <a:xfrm>
            <a:off x="795576" y="2096214"/>
            <a:ext cx="2357438" cy="2946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0"/>
              </a:lnSpc>
              <a:buNone/>
            </a:pPr>
            <a:r>
              <a:rPr lang="en-US" sz="1856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Abuse of Power</a:t>
            </a:r>
            <a:endParaRPr lang="en-US" sz="1856" dirty="0"/>
          </a:p>
        </p:txBody>
      </p:sp>
      <p:sp>
        <p:nvSpPr>
          <p:cNvPr id="8" name="Text 5"/>
          <p:cNvSpPr/>
          <p:nvPr/>
        </p:nvSpPr>
        <p:spPr>
          <a:xfrm>
            <a:off x="795576" y="2496979"/>
            <a:ext cx="7552849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8"/>
              </a:lnSpc>
              <a:buNone/>
            </a:pPr>
            <a:r>
              <a:rPr lang="en-US" sz="1392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Corruption involves the misuse of public office or power for private gain.</a:t>
            </a:r>
            <a:endParaRPr lang="en-US" sz="1392" dirty="0"/>
          </a:p>
        </p:txBody>
      </p:sp>
      <p:sp>
        <p:nvSpPr>
          <p:cNvPr id="9" name="Shape 6"/>
          <p:cNvSpPr/>
          <p:nvPr/>
        </p:nvSpPr>
        <p:spPr>
          <a:xfrm>
            <a:off x="618768" y="3133487"/>
            <a:ext cx="7906464" cy="1037273"/>
          </a:xfrm>
          <a:prstGeom prst="roundRect">
            <a:avLst>
              <a:gd name="adj" fmla="val 2557"/>
            </a:avLst>
          </a:prstGeom>
          <a:solidFill>
            <a:srgbClr val="4D1529"/>
          </a:solidFill>
          <a:ln/>
        </p:spPr>
      </p:sp>
      <p:sp>
        <p:nvSpPr>
          <p:cNvPr id="10" name="Text 7"/>
          <p:cNvSpPr/>
          <p:nvPr/>
        </p:nvSpPr>
        <p:spPr>
          <a:xfrm>
            <a:off x="795576" y="3310295"/>
            <a:ext cx="2357438" cy="2946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0"/>
              </a:lnSpc>
              <a:buNone/>
            </a:pPr>
            <a:r>
              <a:rPr lang="en-US" sz="1856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Unethical Behavior</a:t>
            </a:r>
            <a:endParaRPr lang="en-US" sz="1856" dirty="0"/>
          </a:p>
        </p:txBody>
      </p:sp>
      <p:sp>
        <p:nvSpPr>
          <p:cNvPr id="11" name="Text 8"/>
          <p:cNvSpPr/>
          <p:nvPr/>
        </p:nvSpPr>
        <p:spPr>
          <a:xfrm>
            <a:off x="795576" y="3711059"/>
            <a:ext cx="7552849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8"/>
              </a:lnSpc>
              <a:buNone/>
            </a:pPr>
            <a:r>
              <a:rPr lang="en-US" sz="1392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 encompasses a range of unethical acts, such as bribery, nepotism, and fraud.</a:t>
            </a:r>
            <a:endParaRPr lang="en-US" sz="1392" dirty="0"/>
          </a:p>
        </p:txBody>
      </p:sp>
      <p:sp>
        <p:nvSpPr>
          <p:cNvPr id="12" name="Shape 9"/>
          <p:cNvSpPr/>
          <p:nvPr/>
        </p:nvSpPr>
        <p:spPr>
          <a:xfrm>
            <a:off x="618768" y="4347567"/>
            <a:ext cx="7906464" cy="1320165"/>
          </a:xfrm>
          <a:prstGeom prst="roundRect">
            <a:avLst>
              <a:gd name="adj" fmla="val 2009"/>
            </a:avLst>
          </a:prstGeom>
          <a:solidFill>
            <a:srgbClr val="4D1529"/>
          </a:solidFill>
          <a:ln/>
        </p:spPr>
      </p:sp>
      <p:sp>
        <p:nvSpPr>
          <p:cNvPr id="13" name="Text 10"/>
          <p:cNvSpPr/>
          <p:nvPr/>
        </p:nvSpPr>
        <p:spPr>
          <a:xfrm>
            <a:off x="795576" y="4524375"/>
            <a:ext cx="2357438" cy="2946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0"/>
              </a:lnSpc>
              <a:buNone/>
            </a:pPr>
            <a:r>
              <a:rPr lang="en-US" sz="1856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Undermines Trust</a:t>
            </a:r>
            <a:endParaRPr lang="en-US" sz="1856" dirty="0"/>
          </a:p>
        </p:txBody>
      </p:sp>
      <p:sp>
        <p:nvSpPr>
          <p:cNvPr id="14" name="Text 11"/>
          <p:cNvSpPr/>
          <p:nvPr/>
        </p:nvSpPr>
        <p:spPr>
          <a:xfrm>
            <a:off x="795576" y="4925139"/>
            <a:ext cx="7552849" cy="5657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8"/>
              </a:lnSpc>
              <a:buNone/>
            </a:pPr>
            <a:r>
              <a:rPr lang="en-US" sz="1392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Corruption erodes public trust in government and institutions, damaging social cohesion.</a:t>
            </a:r>
            <a:endParaRPr lang="en-US" sz="1392" dirty="0"/>
          </a:p>
        </p:txBody>
      </p:sp>
      <p:sp>
        <p:nvSpPr>
          <p:cNvPr id="15" name="Shape 12"/>
          <p:cNvSpPr/>
          <p:nvPr/>
        </p:nvSpPr>
        <p:spPr>
          <a:xfrm>
            <a:off x="618768" y="5844540"/>
            <a:ext cx="7906464" cy="1320165"/>
          </a:xfrm>
          <a:prstGeom prst="roundRect">
            <a:avLst>
              <a:gd name="adj" fmla="val 2009"/>
            </a:avLst>
          </a:prstGeom>
          <a:solidFill>
            <a:srgbClr val="4D1529"/>
          </a:solidFill>
          <a:ln/>
        </p:spPr>
      </p:sp>
      <p:sp>
        <p:nvSpPr>
          <p:cNvPr id="16" name="Text 13"/>
          <p:cNvSpPr/>
          <p:nvPr/>
        </p:nvSpPr>
        <p:spPr>
          <a:xfrm>
            <a:off x="795576" y="6021348"/>
            <a:ext cx="2357438" cy="2946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0"/>
              </a:lnSpc>
              <a:buNone/>
            </a:pPr>
            <a:r>
              <a:rPr lang="en-US" sz="1856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Global Issue</a:t>
            </a:r>
            <a:endParaRPr lang="en-US" sz="1856" dirty="0"/>
          </a:p>
        </p:txBody>
      </p:sp>
      <p:sp>
        <p:nvSpPr>
          <p:cNvPr id="17" name="Text 14"/>
          <p:cNvSpPr/>
          <p:nvPr/>
        </p:nvSpPr>
        <p:spPr>
          <a:xfrm>
            <a:off x="795576" y="6422112"/>
            <a:ext cx="7552849" cy="5657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8"/>
              </a:lnSpc>
              <a:buNone/>
            </a:pPr>
            <a:r>
              <a:rPr lang="en-US" sz="1392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Corruption is a widespread problem that affects both developed and developing countries.</a:t>
            </a:r>
            <a:endParaRPr lang="en-US" sz="1392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69846" y="998458"/>
            <a:ext cx="7804309" cy="12758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24"/>
              </a:lnSpc>
              <a:buNone/>
            </a:pPr>
            <a:r>
              <a:rPr lang="en-US" sz="4019" b="1" dirty="0">
                <a:solidFill>
                  <a:srgbClr val="FFB393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Causes and Consequences of Corruption</a:t>
            </a:r>
            <a:endParaRPr lang="en-US" sz="4019" dirty="0"/>
          </a:p>
        </p:txBody>
      </p:sp>
      <p:sp>
        <p:nvSpPr>
          <p:cNvPr id="6" name="Shape 3"/>
          <p:cNvSpPr/>
          <p:nvPr/>
        </p:nvSpPr>
        <p:spPr>
          <a:xfrm>
            <a:off x="945475" y="2561392"/>
            <a:ext cx="22860" cy="4669631"/>
          </a:xfrm>
          <a:prstGeom prst="roundRect">
            <a:avLst>
              <a:gd name="adj" fmla="val 125600"/>
            </a:avLst>
          </a:prstGeom>
          <a:solidFill>
            <a:srgbClr val="662E42"/>
          </a:solidFill>
          <a:ln/>
        </p:spPr>
      </p:sp>
      <p:sp>
        <p:nvSpPr>
          <p:cNvPr id="7" name="Shape 4"/>
          <p:cNvSpPr/>
          <p:nvPr/>
        </p:nvSpPr>
        <p:spPr>
          <a:xfrm>
            <a:off x="1149370" y="2980492"/>
            <a:ext cx="669846" cy="22860"/>
          </a:xfrm>
          <a:prstGeom prst="roundRect">
            <a:avLst>
              <a:gd name="adj" fmla="val 125600"/>
            </a:avLst>
          </a:prstGeom>
          <a:solidFill>
            <a:srgbClr val="662E42"/>
          </a:solidFill>
          <a:ln/>
        </p:spPr>
      </p:sp>
      <p:sp>
        <p:nvSpPr>
          <p:cNvPr id="8" name="Shape 5"/>
          <p:cNvSpPr/>
          <p:nvPr/>
        </p:nvSpPr>
        <p:spPr>
          <a:xfrm>
            <a:off x="741581" y="2776657"/>
            <a:ext cx="430649" cy="430649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9" name="Text 6"/>
          <p:cNvSpPr/>
          <p:nvPr/>
        </p:nvSpPr>
        <p:spPr>
          <a:xfrm>
            <a:off x="880289" y="2838807"/>
            <a:ext cx="153233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12"/>
              </a:lnSpc>
              <a:buNone/>
            </a:pPr>
            <a:r>
              <a:rPr lang="en-US" sz="2412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1</a:t>
            </a:r>
            <a:endParaRPr lang="en-US" sz="2412" dirty="0"/>
          </a:p>
        </p:txBody>
      </p:sp>
      <p:sp>
        <p:nvSpPr>
          <p:cNvPr id="10" name="Text 7"/>
          <p:cNvSpPr/>
          <p:nvPr/>
        </p:nvSpPr>
        <p:spPr>
          <a:xfrm>
            <a:off x="2009656" y="2752725"/>
            <a:ext cx="2552105" cy="3190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12"/>
              </a:lnSpc>
              <a:buNone/>
            </a:pPr>
            <a:r>
              <a:rPr lang="en-US" sz="2010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Weak Institutions</a:t>
            </a:r>
            <a:endParaRPr lang="en-US" sz="2010" dirty="0"/>
          </a:p>
        </p:txBody>
      </p:sp>
      <p:sp>
        <p:nvSpPr>
          <p:cNvPr id="11" name="Text 8"/>
          <p:cNvSpPr/>
          <p:nvPr/>
        </p:nvSpPr>
        <p:spPr>
          <a:xfrm>
            <a:off x="2009656" y="3186589"/>
            <a:ext cx="6464498" cy="6124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12"/>
              </a:lnSpc>
              <a:buNone/>
            </a:pPr>
            <a:r>
              <a:rPr lang="en-US" sz="1507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Poorly functioning institutions and lack of accountability enable corruption to thrive.</a:t>
            </a:r>
            <a:endParaRPr lang="en-US" sz="1507" dirty="0"/>
          </a:p>
        </p:txBody>
      </p:sp>
      <p:sp>
        <p:nvSpPr>
          <p:cNvPr id="12" name="Shape 9"/>
          <p:cNvSpPr/>
          <p:nvPr/>
        </p:nvSpPr>
        <p:spPr>
          <a:xfrm>
            <a:off x="1149370" y="4600813"/>
            <a:ext cx="669846" cy="22860"/>
          </a:xfrm>
          <a:prstGeom prst="roundRect">
            <a:avLst>
              <a:gd name="adj" fmla="val 125600"/>
            </a:avLst>
          </a:prstGeom>
          <a:solidFill>
            <a:srgbClr val="662E42"/>
          </a:solidFill>
          <a:ln/>
        </p:spPr>
      </p:sp>
      <p:sp>
        <p:nvSpPr>
          <p:cNvPr id="13" name="Shape 10"/>
          <p:cNvSpPr/>
          <p:nvPr/>
        </p:nvSpPr>
        <p:spPr>
          <a:xfrm>
            <a:off x="741581" y="4396978"/>
            <a:ext cx="430649" cy="430649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4" name="Text 11"/>
          <p:cNvSpPr/>
          <p:nvPr/>
        </p:nvSpPr>
        <p:spPr>
          <a:xfrm>
            <a:off x="869573" y="4459129"/>
            <a:ext cx="174665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12"/>
              </a:lnSpc>
              <a:buNone/>
            </a:pPr>
            <a:r>
              <a:rPr lang="en-US" sz="2412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2</a:t>
            </a:r>
            <a:endParaRPr lang="en-US" sz="2412" dirty="0"/>
          </a:p>
        </p:txBody>
      </p:sp>
      <p:sp>
        <p:nvSpPr>
          <p:cNvPr id="15" name="Text 12"/>
          <p:cNvSpPr/>
          <p:nvPr/>
        </p:nvSpPr>
        <p:spPr>
          <a:xfrm>
            <a:off x="2009656" y="4373047"/>
            <a:ext cx="2552105" cy="3190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12"/>
              </a:lnSpc>
              <a:buNone/>
            </a:pPr>
            <a:r>
              <a:rPr lang="en-US" sz="2010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Economic Factors</a:t>
            </a:r>
            <a:endParaRPr lang="en-US" sz="2010" dirty="0"/>
          </a:p>
        </p:txBody>
      </p:sp>
      <p:sp>
        <p:nvSpPr>
          <p:cNvPr id="16" name="Text 13"/>
          <p:cNvSpPr/>
          <p:nvPr/>
        </p:nvSpPr>
        <p:spPr>
          <a:xfrm>
            <a:off x="2009656" y="4806910"/>
            <a:ext cx="6464498" cy="6124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12"/>
              </a:lnSpc>
              <a:buNone/>
            </a:pPr>
            <a:r>
              <a:rPr lang="en-US" sz="1507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Poverty, inequality, and monopolies can create incentives and opportunities for corruption.</a:t>
            </a:r>
            <a:endParaRPr lang="en-US" sz="1507" dirty="0"/>
          </a:p>
        </p:txBody>
      </p:sp>
      <p:sp>
        <p:nvSpPr>
          <p:cNvPr id="17" name="Shape 14"/>
          <p:cNvSpPr/>
          <p:nvPr/>
        </p:nvSpPr>
        <p:spPr>
          <a:xfrm>
            <a:off x="1149370" y="6221135"/>
            <a:ext cx="669846" cy="22860"/>
          </a:xfrm>
          <a:prstGeom prst="roundRect">
            <a:avLst>
              <a:gd name="adj" fmla="val 125600"/>
            </a:avLst>
          </a:prstGeom>
          <a:solidFill>
            <a:srgbClr val="662E42"/>
          </a:solidFill>
          <a:ln/>
        </p:spPr>
      </p:sp>
      <p:sp>
        <p:nvSpPr>
          <p:cNvPr id="18" name="Shape 15"/>
          <p:cNvSpPr/>
          <p:nvPr/>
        </p:nvSpPr>
        <p:spPr>
          <a:xfrm>
            <a:off x="741581" y="6017300"/>
            <a:ext cx="430649" cy="430649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9" name="Text 16"/>
          <p:cNvSpPr/>
          <p:nvPr/>
        </p:nvSpPr>
        <p:spPr>
          <a:xfrm>
            <a:off x="863501" y="6079450"/>
            <a:ext cx="186809" cy="3062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12"/>
              </a:lnSpc>
              <a:buNone/>
            </a:pPr>
            <a:r>
              <a:rPr lang="en-US" sz="2412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3</a:t>
            </a:r>
            <a:endParaRPr lang="en-US" sz="2412" dirty="0"/>
          </a:p>
        </p:txBody>
      </p:sp>
      <p:sp>
        <p:nvSpPr>
          <p:cNvPr id="20" name="Text 17"/>
          <p:cNvSpPr/>
          <p:nvPr/>
        </p:nvSpPr>
        <p:spPr>
          <a:xfrm>
            <a:off x="2009656" y="5993368"/>
            <a:ext cx="2552105" cy="3190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12"/>
              </a:lnSpc>
              <a:buNone/>
            </a:pPr>
            <a:r>
              <a:rPr lang="en-US" sz="2010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Societal Norms</a:t>
            </a:r>
            <a:endParaRPr lang="en-US" sz="2010" dirty="0"/>
          </a:p>
        </p:txBody>
      </p:sp>
      <p:sp>
        <p:nvSpPr>
          <p:cNvPr id="21" name="Text 18"/>
          <p:cNvSpPr/>
          <p:nvPr/>
        </p:nvSpPr>
        <p:spPr>
          <a:xfrm>
            <a:off x="2009656" y="6427232"/>
            <a:ext cx="6464498" cy="6124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12"/>
              </a:lnSpc>
              <a:buNone/>
            </a:pPr>
            <a:r>
              <a:rPr lang="en-US" sz="1507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Cultural attitudes and societal acceptance of bribery and nepotism perpetuate corruption.</a:t>
            </a:r>
            <a:endParaRPr lang="en-US" sz="1507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284494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928449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837" y="475178"/>
            <a:ext cx="7934325" cy="11520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536"/>
              </a:lnSpc>
              <a:buNone/>
            </a:pPr>
            <a:r>
              <a:rPr lang="en-US" sz="3629" b="1" dirty="0">
                <a:solidFill>
                  <a:srgbClr val="FFB393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Combating Corruption: Strategies and Approaches</a:t>
            </a:r>
            <a:endParaRPr lang="en-US" sz="3629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" y="1886426"/>
            <a:ext cx="431959" cy="4319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4837" y="2491145"/>
            <a:ext cx="2304217" cy="287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8"/>
              </a:lnSpc>
              <a:buNone/>
            </a:pPr>
            <a:r>
              <a:rPr lang="en-US" sz="1814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Legal Reforms</a:t>
            </a:r>
            <a:endParaRPr lang="en-US" sz="1814" dirty="0"/>
          </a:p>
        </p:txBody>
      </p:sp>
      <p:sp>
        <p:nvSpPr>
          <p:cNvPr id="8" name="Text 4"/>
          <p:cNvSpPr/>
          <p:nvPr/>
        </p:nvSpPr>
        <p:spPr>
          <a:xfrm>
            <a:off x="604837" y="2882622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Strengthen laws, enforcement, and independent judiciary to hold perpetrators accountable.</a:t>
            </a:r>
            <a:endParaRPr lang="en-US" sz="1361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3954185"/>
            <a:ext cx="431959" cy="4319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4837" y="4558903"/>
            <a:ext cx="2304217" cy="287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8"/>
              </a:lnSpc>
              <a:buNone/>
            </a:pPr>
            <a:r>
              <a:rPr lang="en-US" sz="1814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Transparency</a:t>
            </a:r>
            <a:endParaRPr lang="en-US" sz="1814" dirty="0"/>
          </a:p>
        </p:txBody>
      </p:sp>
      <p:sp>
        <p:nvSpPr>
          <p:cNvPr id="11" name="Text 6"/>
          <p:cNvSpPr/>
          <p:nvPr/>
        </p:nvSpPr>
        <p:spPr>
          <a:xfrm>
            <a:off x="604837" y="4950381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 public access to information and decision-making processes.</a:t>
            </a:r>
            <a:endParaRPr lang="en-US" sz="1361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5745361"/>
            <a:ext cx="431959" cy="43195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04837" y="6350079"/>
            <a:ext cx="2304217" cy="287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8"/>
              </a:lnSpc>
              <a:buNone/>
            </a:pPr>
            <a:r>
              <a:rPr lang="en-US" sz="1814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Integrity</a:t>
            </a:r>
            <a:endParaRPr lang="en-US" sz="1814" dirty="0"/>
          </a:p>
        </p:txBody>
      </p:sp>
      <p:sp>
        <p:nvSpPr>
          <p:cNvPr id="14" name="Text 8"/>
          <p:cNvSpPr/>
          <p:nvPr/>
        </p:nvSpPr>
        <p:spPr>
          <a:xfrm>
            <a:off x="604837" y="6741557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ethical conduct and a culture of integrity in the public and private sectors.</a:t>
            </a:r>
            <a:endParaRPr lang="en-US" sz="1361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7536537"/>
            <a:ext cx="431959" cy="43195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4837" y="8141256"/>
            <a:ext cx="2304217" cy="287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8"/>
              </a:lnSpc>
              <a:buNone/>
            </a:pPr>
            <a:r>
              <a:rPr lang="en-US" sz="1814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Civic Engagement</a:t>
            </a:r>
            <a:endParaRPr lang="en-US" sz="1814" dirty="0"/>
          </a:p>
        </p:txBody>
      </p:sp>
      <p:sp>
        <p:nvSpPr>
          <p:cNvPr id="17" name="Text 10"/>
          <p:cNvSpPr/>
          <p:nvPr/>
        </p:nvSpPr>
        <p:spPr>
          <a:xfrm>
            <a:off x="604837" y="853273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Empower citizens and civil society to monitor and report corrupt practices.</a:t>
            </a:r>
            <a:endParaRPr lang="en-US" sz="136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29945" y="697825"/>
            <a:ext cx="7656909" cy="14163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76"/>
              </a:lnSpc>
              <a:buNone/>
            </a:pPr>
            <a:r>
              <a:rPr lang="en-US" sz="4461" b="1" dirty="0">
                <a:solidFill>
                  <a:srgbClr val="FFB393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The Role of Institutions and Accountability</a:t>
            </a:r>
            <a:endParaRPr lang="en-US" sz="4461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945" y="2432804"/>
            <a:ext cx="1062276" cy="169961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10832" y="2645212"/>
            <a:ext cx="3454003" cy="3539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8"/>
              </a:lnSpc>
              <a:buNone/>
            </a:pPr>
            <a:r>
              <a:rPr lang="en-US" sz="2231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Independent Institutions</a:t>
            </a:r>
            <a:endParaRPr lang="en-US" sz="2231" dirty="0"/>
          </a:p>
        </p:txBody>
      </p:sp>
      <p:sp>
        <p:nvSpPr>
          <p:cNvPr id="8" name="Text 4"/>
          <p:cNvSpPr/>
          <p:nvPr/>
        </p:nvSpPr>
        <p:spPr>
          <a:xfrm>
            <a:off x="7610832" y="3126581"/>
            <a:ext cx="6276023" cy="6796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77"/>
              </a:lnSpc>
              <a:buNone/>
            </a:pPr>
            <a:r>
              <a:rPr lang="en-US" sz="1673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Oversight bodies, auditors, and ombudsmen play a crucial role in ensuring accountability.</a:t>
            </a:r>
            <a:endParaRPr lang="en-US" sz="1673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9945" y="4132421"/>
            <a:ext cx="1062276" cy="169961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610832" y="4344829"/>
            <a:ext cx="3974902" cy="3539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8"/>
              </a:lnSpc>
              <a:buNone/>
            </a:pPr>
            <a:r>
              <a:rPr lang="en-US" sz="2231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Transparency and Disclosure</a:t>
            </a:r>
            <a:endParaRPr lang="en-US" sz="2231" dirty="0"/>
          </a:p>
        </p:txBody>
      </p:sp>
      <p:sp>
        <p:nvSpPr>
          <p:cNvPr id="11" name="Text 6"/>
          <p:cNvSpPr/>
          <p:nvPr/>
        </p:nvSpPr>
        <p:spPr>
          <a:xfrm>
            <a:off x="7610832" y="4826198"/>
            <a:ext cx="6276023" cy="6796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77"/>
              </a:lnSpc>
              <a:buNone/>
            </a:pPr>
            <a:r>
              <a:rPr lang="en-US" sz="1673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Public access to information and disclosure of government activities deter corruption.</a:t>
            </a:r>
            <a:endParaRPr lang="en-US" sz="1673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9945" y="5832038"/>
            <a:ext cx="1062276" cy="169961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610832" y="6044446"/>
            <a:ext cx="2857143" cy="3539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8"/>
              </a:lnSpc>
              <a:buNone/>
            </a:pPr>
            <a:r>
              <a:rPr lang="en-US" sz="2231" b="1" dirty="0">
                <a:solidFill>
                  <a:srgbClr val="F4CAB8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Citizen Participation</a:t>
            </a:r>
            <a:endParaRPr lang="en-US" sz="2231" dirty="0"/>
          </a:p>
        </p:txBody>
      </p:sp>
      <p:sp>
        <p:nvSpPr>
          <p:cNvPr id="14" name="Text 8"/>
          <p:cNvSpPr/>
          <p:nvPr/>
        </p:nvSpPr>
        <p:spPr>
          <a:xfrm>
            <a:off x="7610832" y="6525816"/>
            <a:ext cx="6276023" cy="6796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77"/>
              </a:lnSpc>
              <a:buNone/>
            </a:pPr>
            <a:r>
              <a:rPr lang="en-US" sz="1673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Active citizen engagement and monitoring of government processes enhance accountability.</a:t>
            </a:r>
            <a:endParaRPr lang="en-US" sz="1673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32671" y="1698188"/>
            <a:ext cx="7851458" cy="12311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847"/>
              </a:lnSpc>
              <a:buNone/>
            </a:pPr>
            <a:r>
              <a:rPr lang="en-US" sz="3877" b="1" dirty="0">
                <a:solidFill>
                  <a:srgbClr val="FFB393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Governance Reforms and Sustainable Development</a:t>
            </a:r>
            <a:endParaRPr lang="en-US" sz="3877" dirty="0"/>
          </a:p>
        </p:txBody>
      </p:sp>
      <p:sp>
        <p:nvSpPr>
          <p:cNvPr id="6" name="Shape 3"/>
          <p:cNvSpPr/>
          <p:nvPr/>
        </p:nvSpPr>
        <p:spPr>
          <a:xfrm>
            <a:off x="6132671" y="3206234"/>
            <a:ext cx="7851458" cy="3325178"/>
          </a:xfrm>
          <a:prstGeom prst="roundRect">
            <a:avLst>
              <a:gd name="adj" fmla="val 83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140291" y="3213854"/>
            <a:ext cx="7836218" cy="82748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324838" y="3332202"/>
            <a:ext cx="3545205" cy="2953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6"/>
              </a:lnSpc>
              <a:buNone/>
            </a:pPr>
            <a:r>
              <a:rPr lang="en-US" sz="145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Transparency</a:t>
            </a:r>
            <a:endParaRPr lang="en-US" sz="1454" dirty="0"/>
          </a:p>
        </p:txBody>
      </p:sp>
      <p:sp>
        <p:nvSpPr>
          <p:cNvPr id="9" name="Text 6"/>
          <p:cNvSpPr/>
          <p:nvPr/>
        </p:nvSpPr>
        <p:spPr>
          <a:xfrm>
            <a:off x="10246757" y="3332202"/>
            <a:ext cx="3545205" cy="5907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26"/>
              </a:lnSpc>
              <a:buNone/>
            </a:pPr>
            <a:r>
              <a:rPr lang="en-US" sz="145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Increased transparency in decision-making and resource allocation</a:t>
            </a:r>
            <a:endParaRPr lang="en-US" sz="1454" dirty="0"/>
          </a:p>
        </p:txBody>
      </p:sp>
      <p:sp>
        <p:nvSpPr>
          <p:cNvPr id="10" name="Shape 7"/>
          <p:cNvSpPr/>
          <p:nvPr/>
        </p:nvSpPr>
        <p:spPr>
          <a:xfrm>
            <a:off x="6140291" y="4041338"/>
            <a:ext cx="7836218" cy="8274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324838" y="4159687"/>
            <a:ext cx="3545205" cy="2953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6"/>
              </a:lnSpc>
              <a:buNone/>
            </a:pPr>
            <a:r>
              <a:rPr lang="en-US" sz="145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Accountability</a:t>
            </a:r>
            <a:endParaRPr lang="en-US" sz="1454" dirty="0"/>
          </a:p>
        </p:txBody>
      </p:sp>
      <p:sp>
        <p:nvSpPr>
          <p:cNvPr id="12" name="Text 9"/>
          <p:cNvSpPr/>
          <p:nvPr/>
        </p:nvSpPr>
        <p:spPr>
          <a:xfrm>
            <a:off x="10246757" y="4159687"/>
            <a:ext cx="3545205" cy="5907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26"/>
              </a:lnSpc>
              <a:buNone/>
            </a:pPr>
            <a:r>
              <a:rPr lang="en-US" sz="145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Strengthening of accountability mechanisms and rule of law</a:t>
            </a:r>
            <a:endParaRPr lang="en-US" sz="1454" dirty="0"/>
          </a:p>
        </p:txBody>
      </p:sp>
      <p:sp>
        <p:nvSpPr>
          <p:cNvPr id="13" name="Shape 10"/>
          <p:cNvSpPr/>
          <p:nvPr/>
        </p:nvSpPr>
        <p:spPr>
          <a:xfrm>
            <a:off x="6140291" y="4868823"/>
            <a:ext cx="7836218" cy="82748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324838" y="4987171"/>
            <a:ext cx="3545205" cy="2953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6"/>
              </a:lnSpc>
              <a:buNone/>
            </a:pPr>
            <a:r>
              <a:rPr lang="en-US" sz="145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Inclusive Participation</a:t>
            </a:r>
            <a:endParaRPr lang="en-US" sz="1454" dirty="0"/>
          </a:p>
        </p:txBody>
      </p:sp>
      <p:sp>
        <p:nvSpPr>
          <p:cNvPr id="15" name="Text 12"/>
          <p:cNvSpPr/>
          <p:nvPr/>
        </p:nvSpPr>
        <p:spPr>
          <a:xfrm>
            <a:off x="10246757" y="4987171"/>
            <a:ext cx="3545205" cy="5907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26"/>
              </a:lnSpc>
              <a:buNone/>
            </a:pPr>
            <a:r>
              <a:rPr lang="en-US" sz="145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Ensuring the active involvement of all stakeholders in governance</a:t>
            </a:r>
            <a:endParaRPr lang="en-US" sz="1454" dirty="0"/>
          </a:p>
        </p:txBody>
      </p:sp>
      <p:sp>
        <p:nvSpPr>
          <p:cNvPr id="16" name="Shape 13"/>
          <p:cNvSpPr/>
          <p:nvPr/>
        </p:nvSpPr>
        <p:spPr>
          <a:xfrm>
            <a:off x="6140291" y="5696307"/>
            <a:ext cx="7836218" cy="8274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6324838" y="5814655"/>
            <a:ext cx="3545205" cy="2953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6"/>
              </a:lnSpc>
              <a:buNone/>
            </a:pPr>
            <a:r>
              <a:rPr lang="en-US" sz="145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Anti-Corruption Measures</a:t>
            </a:r>
            <a:endParaRPr lang="en-US" sz="1454" dirty="0"/>
          </a:p>
        </p:txBody>
      </p:sp>
      <p:sp>
        <p:nvSpPr>
          <p:cNvPr id="18" name="Text 15"/>
          <p:cNvSpPr/>
          <p:nvPr/>
        </p:nvSpPr>
        <p:spPr>
          <a:xfrm>
            <a:off x="10246757" y="5814655"/>
            <a:ext cx="3545205" cy="5907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26"/>
              </a:lnSpc>
              <a:buNone/>
            </a:pPr>
            <a:r>
              <a:rPr lang="en-US" sz="1454" dirty="0">
                <a:solidFill>
                  <a:srgbClr val="F4CAB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Implementing robust anti-corruption policies and enforcement</a:t>
            </a:r>
            <a:endParaRPr lang="en-US" sz="145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430</Words>
  <Application>Microsoft Office PowerPoint</Application>
  <PresentationFormat>Custom</PresentationFormat>
  <Paragraphs>74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Brygada 1918</vt:lpstr>
      <vt:lpstr>Calibri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 840</cp:lastModifiedBy>
  <cp:revision>2</cp:revision>
  <dcterms:created xsi:type="dcterms:W3CDTF">2024-08-11T13:08:25Z</dcterms:created>
  <dcterms:modified xsi:type="dcterms:W3CDTF">2024-08-11T13:10:15Z</dcterms:modified>
</cp:coreProperties>
</file>